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48" r:id="rId1"/>
  </p:sldMasterIdLst>
  <p:sldIdLst>
    <p:sldId id="318" r:id="rId2"/>
    <p:sldId id="256" r:id="rId3"/>
    <p:sldId id="270" r:id="rId4"/>
    <p:sldId id="304" r:id="rId5"/>
    <p:sldId id="305" r:id="rId6"/>
    <p:sldId id="302" r:id="rId7"/>
    <p:sldId id="291" r:id="rId8"/>
    <p:sldId id="275" r:id="rId9"/>
    <p:sldId id="321" r:id="rId10"/>
    <p:sldId id="292" r:id="rId11"/>
    <p:sldId id="288" r:id="rId12"/>
    <p:sldId id="294" r:id="rId13"/>
    <p:sldId id="296" r:id="rId14"/>
    <p:sldId id="298" r:id="rId15"/>
    <p:sldId id="300" r:id="rId16"/>
    <p:sldId id="317" r:id="rId17"/>
    <p:sldId id="312" r:id="rId18"/>
    <p:sldId id="316" r:id="rId19"/>
    <p:sldId id="315" r:id="rId20"/>
    <p:sldId id="314" r:id="rId21"/>
    <p:sldId id="322" r:id="rId22"/>
    <p:sldId id="323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79" autoAdjust="0"/>
    <p:restoredTop sz="86409" autoAdjust="0"/>
  </p:normalViewPr>
  <p:slideViewPr>
    <p:cSldViewPr snapToGrid="0">
      <p:cViewPr varScale="1">
        <p:scale>
          <a:sx n="74" d="100"/>
          <a:sy n="74" d="100"/>
        </p:scale>
        <p:origin x="139" y="77"/>
      </p:cViewPr>
      <p:guideLst/>
    </p:cSldViewPr>
  </p:slideViewPr>
  <p:outlineViewPr>
    <p:cViewPr>
      <p:scale>
        <a:sx n="33" d="100"/>
        <a:sy n="33" d="100"/>
      </p:scale>
      <p:origin x="0" y="-10651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17769-D7EA-46F2-9FCE-47E53D4C9EE1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4FF5AEA-802E-4C8A-8507-B75ECD40D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244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17769-D7EA-46F2-9FCE-47E53D4C9EE1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4FF5AEA-802E-4C8A-8507-B75ECD40D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8096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17769-D7EA-46F2-9FCE-47E53D4C9EE1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4FF5AEA-802E-4C8A-8507-B75ECD40D11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374008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17769-D7EA-46F2-9FCE-47E53D4C9EE1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4FF5AEA-802E-4C8A-8507-B75ECD40D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18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17769-D7EA-46F2-9FCE-47E53D4C9EE1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4FF5AEA-802E-4C8A-8507-B75ECD40D119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956802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17769-D7EA-46F2-9FCE-47E53D4C9EE1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4FF5AEA-802E-4C8A-8507-B75ECD40D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32372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17769-D7EA-46F2-9FCE-47E53D4C9EE1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F5AEA-802E-4C8A-8507-B75ECD40D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8220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17769-D7EA-46F2-9FCE-47E53D4C9EE1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F5AEA-802E-4C8A-8507-B75ECD40D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970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17769-D7EA-46F2-9FCE-47E53D4C9EE1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F5AEA-802E-4C8A-8507-B75ECD40D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289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17769-D7EA-46F2-9FCE-47E53D4C9EE1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4FF5AEA-802E-4C8A-8507-B75ECD40D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787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17769-D7EA-46F2-9FCE-47E53D4C9EE1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4FF5AEA-802E-4C8A-8507-B75ECD40D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456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17769-D7EA-46F2-9FCE-47E53D4C9EE1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4FF5AEA-802E-4C8A-8507-B75ECD40D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90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17769-D7EA-46F2-9FCE-47E53D4C9EE1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F5AEA-802E-4C8A-8507-B75ECD40D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2042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17769-D7EA-46F2-9FCE-47E53D4C9EE1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F5AEA-802E-4C8A-8507-B75ECD40D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4149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17769-D7EA-46F2-9FCE-47E53D4C9EE1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F5AEA-802E-4C8A-8507-B75ECD40D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260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17769-D7EA-46F2-9FCE-47E53D4C9EE1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4FF5AEA-802E-4C8A-8507-B75ECD40D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751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217769-D7EA-46F2-9FCE-47E53D4C9EE1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4FF5AEA-802E-4C8A-8507-B75ECD40D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649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9" r:id="rId1"/>
    <p:sldLayoutId id="2147484150" r:id="rId2"/>
    <p:sldLayoutId id="2147484151" r:id="rId3"/>
    <p:sldLayoutId id="2147484152" r:id="rId4"/>
    <p:sldLayoutId id="2147484153" r:id="rId5"/>
    <p:sldLayoutId id="2147484154" r:id="rId6"/>
    <p:sldLayoutId id="2147484155" r:id="rId7"/>
    <p:sldLayoutId id="2147484156" r:id="rId8"/>
    <p:sldLayoutId id="2147484157" r:id="rId9"/>
    <p:sldLayoutId id="2147484158" r:id="rId10"/>
    <p:sldLayoutId id="2147484159" r:id="rId11"/>
    <p:sldLayoutId id="2147484160" r:id="rId12"/>
    <p:sldLayoutId id="2147484161" r:id="rId13"/>
    <p:sldLayoutId id="2147484162" r:id="rId14"/>
    <p:sldLayoutId id="2147484163" r:id="rId15"/>
    <p:sldLayoutId id="21474841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64AC75-AEE8-5330-47EC-4F9B664CE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1399" y="500285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МОСКОВСКОЙ ОБЛАСТИ государственное бюджетное профессиональное  образовательное учреждение Московской области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«Шатурский энергетический техникум»  (ГБПОУ МО «ШЭТ»)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681A76-6834-E7FB-1F2E-D74B3DCC2DCA}"/>
              </a:ext>
            </a:extLst>
          </p:cNvPr>
          <p:cNvSpPr txBox="1"/>
          <p:nvPr/>
        </p:nvSpPr>
        <p:spPr>
          <a:xfrm>
            <a:off x="1315316" y="2090305"/>
            <a:ext cx="89361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Перспективы развития автотранспорта на водородном топливе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DE99E2-FFC5-22F8-EB3C-9F2BABF3DB22}"/>
              </a:ext>
            </a:extLst>
          </p:cNvPr>
          <p:cNvSpPr txBox="1"/>
          <p:nvPr/>
        </p:nvSpPr>
        <p:spPr>
          <a:xfrm>
            <a:off x="2140527" y="4717473"/>
            <a:ext cx="936408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  студент 2 курса:                      Цыгану А.М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 спецдисциплин:           Ворошилова В.С</a:t>
            </a:r>
          </a:p>
        </p:txBody>
      </p:sp>
    </p:spTree>
    <p:extLst>
      <p:ext uri="{BB962C8B-B14F-4D97-AF65-F5344CB8AC3E}">
        <p14:creationId xmlns:p14="http://schemas.microsoft.com/office/powerpoint/2010/main" val="19218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B9BD5"/>
                                      </p:to>
                                    </p:animClr>
                                    <p:animClr clrSpc="rgb" dir="cw">
                                      <p:cBhvr>
                                        <p:cTn id="14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B9BD5"/>
                                      </p:to>
                                    </p:animClr>
                                    <p:set>
                                      <p:cBhvr>
                                        <p:cTn id="15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E8AF8F-A4F1-04CA-A7BB-BF0AE4B91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Водородные автомобили приводит в движение электромотор, который получает энергию от топливных элементов путем химической реакции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35D19E-F64F-1318-8944-40F4F3130AF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Водород и кислород проходят через электрически заряженные паропроницаемые мембраны.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Электричество генерируется из заряженных ионов.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Ток запускает автомобиль.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Продуктом распада является обычная вода.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187720B-708C-F67C-1195-BCB7B2B7463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388988" y="2133600"/>
            <a:ext cx="3858448" cy="4283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337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CA89A0-B682-068F-3A30-03C781392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8407" y="419100"/>
            <a:ext cx="3680343" cy="60649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Водородные запасы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C72D1DB-CAA8-C32E-7334-4F4FDBA0FE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13800" y="1471516"/>
            <a:ext cx="6290838" cy="4014884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7A5F23CF-8FAB-3C01-BD98-6C2B9DA027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03337" y="1373349"/>
            <a:ext cx="3935413" cy="4581364"/>
          </a:xfrm>
        </p:spPr>
        <p:txBody>
          <a:bodyPr>
            <a:normAutofit fontScale="92500" lnSpcReduction="20000"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водород бывает «зелёным» (полученным с помощью электролиза воды), «голубым» (из природного газа) и «серым» (из каменного угля).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логично предположить, что на рынке «голубого» и «серого» водорода лидирующие позиции должны сохранить страны, имеющие большие запасы полезных ископаемых. Это Россия, Саудовская Аравия, ОАЭ, Австралия.</a:t>
            </a:r>
          </a:p>
        </p:txBody>
      </p:sp>
    </p:spTree>
    <p:extLst>
      <p:ext uri="{BB962C8B-B14F-4D97-AF65-F5344CB8AC3E}">
        <p14:creationId xmlns:p14="http://schemas.microsoft.com/office/powerpoint/2010/main" val="18726619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B1F9A3-2C3E-BB83-2B6E-21CB353FB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7464" y="357479"/>
            <a:ext cx="10521660" cy="659559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Привлекательность автомобилей на водородном топливе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8161613-2A52-D767-1A93-FE681482AD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37860" y="1057331"/>
            <a:ext cx="6390409" cy="5483483"/>
          </a:xfrm>
        </p:spPr>
        <p:txBody>
          <a:bodyPr>
            <a:normAutofit fontScale="47500" lnSpcReduction="20000"/>
          </a:bodyPr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колёса такого транспортного средства вращает электродвигатель, который  получает электроэнергию самостоятельно за счёт химической реакции водорода и кислорода в топливном элементе;</a:t>
            </a:r>
          </a:p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 в топливном элементе проходит без горения, а на выходе образуется «выхлоп» в виде абсолютно безобидного водяного пара;</a:t>
            </a:r>
          </a:p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водород значительно эффективнее бензина: при сгорании равного количества водорода и бензина, у первого высвобождается в три раза больше энергии. Двигатели на водородном топливе практически не издают шума, не требуют технического обслуживания, не нуждаются в системе охлаждения, аккумуляторе и свечах. </a:t>
            </a:r>
          </a:p>
          <a:p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ОДНИМ СЛОВОМ, НЕ МАШИНА, А МЕЧТА!</a:t>
            </a:r>
          </a:p>
          <a:p>
            <a:endParaRPr lang="ru-RU" dirty="0"/>
          </a:p>
        </p:txBody>
      </p:sp>
      <p:pic>
        <p:nvPicPr>
          <p:cNvPr id="21" name="Объект 20">
            <a:extLst>
              <a:ext uri="{FF2B5EF4-FFF2-40B4-BE49-F238E27FC236}">
                <a16:creationId xmlns:a16="http://schemas.microsoft.com/office/drawing/2014/main" id="{2BD2C7E7-2F3B-C702-A893-4D158EB1B62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08326" y="2649682"/>
            <a:ext cx="4200237" cy="210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7778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4F78698-4EA6-6A89-53C9-902442342DA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7575" b="17575"/>
          <a:stretch>
            <a:fillRect/>
          </a:stretch>
        </p:blipFill>
        <p:spPr>
          <a:xfrm>
            <a:off x="6621224" y="3448050"/>
            <a:ext cx="5408852" cy="23387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ED9C0D-8CCD-FDA7-BBC3-4493CF8EC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040" y="266700"/>
            <a:ext cx="10328564" cy="550718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Полоса препятствий для водородного топлива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5F30129-3930-7C76-6430-FAA0CD8A9D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48245" y="1007918"/>
            <a:ext cx="4959077" cy="4778890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 способа получения водорода, который можно считать одновременно недорогим и экологичным;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взрывоопасность. Давление газа в баллоне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водородомобиля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может достигать 700 атмосфер, а для содержания его в жидком состоянии необходима температура – 2500 С.;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слабо развита сеть заправочных станций. </a:t>
            </a:r>
          </a:p>
          <a:p>
            <a:endParaRPr lang="ru-RU" sz="2400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808428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73A6C8-73B4-43E4-8EB5-67EAB8DF6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22250"/>
            <a:ext cx="10515600" cy="390655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Автомобили на водородных топливных элементах производят: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B8B057-84B5-3353-8E40-AC372068A9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04596" y="1370045"/>
            <a:ext cx="5320004" cy="5187918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Toyota (модель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Mirai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Honda (модель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Clarity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Mercedes-Benz (модель GLC F-Cell).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BMW (модель X5 i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Hydrogen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Next) и Hyundai (модель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Nexo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того, Hyundai выпускает тяжёлые грузовики, работающие на водородном топливе, подобным достижением может похвастаться китайская компания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Foton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России старт производства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водородомобилей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планируется в 2024 году. Первые модели планирует выпустить производитель премиальных авто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Aurus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 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Водородомобиль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планируется на базе «Сената».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4E51C09-D7DE-E0D4-809E-7F23EA27F99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034644" y="2473036"/>
            <a:ext cx="4454111" cy="249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3782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A5379A-03EB-5329-CF1C-DCAD4C30B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5964" y="280556"/>
            <a:ext cx="10042494" cy="1039089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BMW и Toyota прогнозируют выход массовых моделей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водородомобилей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2025 году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2FE1995-4ACC-99ED-E75B-1A20B53554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52853" y="2452254"/>
            <a:ext cx="4099357" cy="2732844"/>
          </a:xfrm>
        </p:spPr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6E44CE-A648-FAC5-8CBD-6F571FAAFF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54113" y="1839880"/>
            <a:ext cx="5256212" cy="4460033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такие автомобили будут стоить дороже бензиновых собратьев, но в 2027 году цены сравняются, уверены в BMW.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развития отрасли: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малое количество заправок и низкий спрос со стороны автолюбителей. Но это временные сложности, которые решаются в срочном порядке, но только при наличии чёткой и правильной концепции автомобильной отрасли.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505DD08-DCF0-1B77-34A1-15BF23D504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941" y="2132769"/>
            <a:ext cx="5593179" cy="3151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69921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724BEC-6A5E-124E-21CB-FFC900FA9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0982" y="457201"/>
            <a:ext cx="9798626" cy="1143000"/>
          </a:xfrm>
        </p:spPr>
        <p:txBody>
          <a:bodyPr>
            <a:normAutofit fontScale="90000"/>
          </a:bodyPr>
          <a:lstStyle/>
          <a:p>
            <a:b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нашей стране планы несколько скромнее, однако опыт постройки полноценных </a:t>
            </a:r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водородомобилей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отечественных автостроителей имеется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4F6F116-1ABF-1F7E-0353-E26C718E84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68896" y="2639291"/>
            <a:ext cx="5667894" cy="3543299"/>
          </a:xfrm>
          <a:prstGeom prst="rect">
            <a:avLst/>
          </a:prstGeo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2DCD57CD-9F77-77F6-785D-10C11EF9B3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2392" y="1600201"/>
            <a:ext cx="4921825" cy="5070763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Еще в начале 2000-х АвтоВАЗ разработал первые российские автомобили на водородном топливе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АНТЭЛ-1был создан на базе ВАЗ-2131. Принцип его работы заключался в следующем: водород и кислород из баллонов поступали в электрохимический генератор, где при наличии катализатора молекулы газа соединялись в молекулы воды с выделением тепловой и электроэнергии</a:t>
            </a:r>
          </a:p>
        </p:txBody>
      </p:sp>
    </p:spTree>
    <p:extLst>
      <p:ext uri="{BB962C8B-B14F-4D97-AF65-F5344CB8AC3E}">
        <p14:creationId xmlns:p14="http://schemas.microsoft.com/office/powerpoint/2010/main" val="42079769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EAE082-1E98-036B-510C-D5F614E84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7632" y="346075"/>
            <a:ext cx="10190018" cy="549275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Водородный транспорт в России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C13F1507-5686-817E-7109-AD5772DDCDF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79703" y="2126222"/>
            <a:ext cx="5308310" cy="3391351"/>
          </a:xfrm>
          <a:prstGeom prst="rect">
            <a:avLst/>
          </a:prstGeom>
        </p:spPr>
      </p:pic>
      <p:sp>
        <p:nvSpPr>
          <p:cNvPr id="9" name="Объект 8">
            <a:extLst>
              <a:ext uri="{FF2B5EF4-FFF2-40B4-BE49-F238E27FC236}">
                <a16:creationId xmlns:a16="http://schemas.microsoft.com/office/drawing/2014/main" id="{55894A15-6CFB-1648-019F-E98D419D43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90747" y="2126221"/>
            <a:ext cx="3801103" cy="4391555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АНТЭЛ-2 был собран на базе ВАЗ-2111. Этот автомобиль получился намного совершеннее предшественника. В частности, его энергохимический генератор был разработан специально для автотранспорта.</a:t>
            </a:r>
          </a:p>
        </p:txBody>
      </p:sp>
    </p:spTree>
    <p:extLst>
      <p:ext uri="{BB962C8B-B14F-4D97-AF65-F5344CB8AC3E}">
        <p14:creationId xmlns:p14="http://schemas.microsoft.com/office/powerpoint/2010/main" val="12153939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3DED84-2180-6469-80FB-7B7F10D4B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674" y="376460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России создали первый в мире элитный седан на водороде</a:t>
            </a:r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2B9373BB-D86E-A34D-3086-532B9B51CD1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06158" y="3538843"/>
            <a:ext cx="4186008" cy="2354407"/>
          </a:xfrm>
          <a:prstGeom prst="rect">
            <a:avLst/>
          </a:prstGeom>
        </p:spPr>
      </p:pic>
      <p:pic>
        <p:nvPicPr>
          <p:cNvPr id="6" name="Объект 5">
            <a:extLst>
              <a:ext uri="{FF2B5EF4-FFF2-40B4-BE49-F238E27FC236}">
                <a16:creationId xmlns:a16="http://schemas.microsoft.com/office/drawing/2014/main" id="{D3058D01-467C-DAC2-0D66-17236C51D19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671745" y="2171700"/>
            <a:ext cx="5207662" cy="319837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57275" y="1997932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впервые о водородных версиях автомобилей </a:t>
            </a:r>
            <a:r>
              <a:rPr lang="ru-RU" sz="2400" dirty="0" err="1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Aurus</a:t>
            </a:r>
            <a:r>
              <a:rPr lang="ru-RU" sz="2400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стало известно в </a:t>
            </a:r>
            <a:r>
              <a:rPr lang="ru-RU" sz="2400" dirty="0">
                <a:solidFill>
                  <a:srgbClr val="040C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  <a:r>
              <a:rPr lang="ru-RU" sz="2400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году.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7726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C4934E-0C71-C88A-4126-00EBEEEFB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КамАЗ представил первый российский водородный электробус КамАЗ-6290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6DAA018-0527-342C-BC4D-19CEE4CDB12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38416" y="3896590"/>
            <a:ext cx="4207757" cy="2366863"/>
          </a:xfrm>
          <a:prstGeom prst="rect">
            <a:avLst/>
          </a:prstGeom>
        </p:spPr>
      </p:pic>
      <p:pic>
        <p:nvPicPr>
          <p:cNvPr id="6" name="Объект 5">
            <a:extLst>
              <a:ext uri="{FF2B5EF4-FFF2-40B4-BE49-F238E27FC236}">
                <a16:creationId xmlns:a16="http://schemas.microsoft.com/office/drawing/2014/main" id="{E25C0782-976D-B883-A13F-AB465B67555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785293" y="1620982"/>
            <a:ext cx="4719318" cy="3144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598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92000">
              <a:schemeClr val="bg2">
                <a:tint val="97000"/>
                <a:hueMod val="92000"/>
                <a:satMod val="169000"/>
                <a:alpha val="31000"/>
                <a:lumMod val="18000"/>
                <a:lumOff val="82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901B7AE8-302D-350D-9408-A603E920C9B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tretch/>
        </p:blipFill>
        <p:spPr>
          <a:xfrm>
            <a:off x="947313" y="2005445"/>
            <a:ext cx="5310612" cy="398295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341250-5DA0-8754-7A44-0E122E3E5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920" y="365125"/>
            <a:ext cx="9446104" cy="518795"/>
          </a:xfrm>
        </p:spPr>
        <p:txBody>
          <a:bodyPr>
            <a:normAutofit/>
          </a:bodyPr>
          <a:lstStyle/>
          <a:p>
            <a:r>
              <a:rPr lang="ru-RU" sz="2800" dirty="0"/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мирового грузового и пассажирооборота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8E4964F-2C9E-820E-F4D6-C9045E31ED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5189" y="1427584"/>
            <a:ext cx="3631611" cy="4749380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структуре мирового грузового и пассажирооборота лидирует автомобильный транспорт, на который приходится: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8% грузооборота 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70%пассажирооборота от общего мирового объема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8487261"/>
      </p:ext>
    </p:extLst>
  </p:cSld>
  <p:clrMapOvr>
    <a:masterClrMapping/>
  </p:clrMapOvr>
  <p:transition spd="med">
    <p:pull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566F43-5CCF-99BF-DADE-C314327A0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457200"/>
            <a:ext cx="10868891" cy="862445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Надеемся, что со временем обкатанные на элитных моделях решения пойдут в народ и появятся на машинах более доступных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D909FCF-B798-368F-86F6-C8F199046A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28700" y="1801011"/>
            <a:ext cx="9802813" cy="898481"/>
          </a:xfrm>
        </p:spPr>
        <p:txBody>
          <a:bodyPr>
            <a:noAutofit/>
          </a:bodyPr>
          <a:lstStyle/>
          <a:p>
            <a:r>
              <a:rPr lang="ru-RU" sz="2400" dirty="0"/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Причем не только на четырех колесах, но и на двух: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электрический мотоцикл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Аурус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Мерлон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285C3AF-F264-8247-1D4B-6BC4543687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5365" y="3335483"/>
            <a:ext cx="5449453" cy="306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2867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3000" y="1857793"/>
            <a:ext cx="7543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https://igrader.ru/komtrans/perspektivy-vodorodnogo-transporta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43000" y="2998231"/>
            <a:ext cx="46842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https://issek.hse.ru/news/840275432.html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345274" y="370473"/>
            <a:ext cx="8911687" cy="1280890"/>
          </a:xfrm>
        </p:spPr>
        <p:txBody>
          <a:bodyPr/>
          <a:lstStyle/>
          <a:p>
            <a:r>
              <a:rPr lang="ru-RU" dirty="0"/>
              <a:t>Источники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43000" y="4138669"/>
            <a:ext cx="7543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https://trends.rbc.ru/trends/industry/6048e0629a794750974c67a7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1D8315-0FCE-966D-2A6A-98E2924E94C1}"/>
              </a:ext>
            </a:extLst>
          </p:cNvPr>
          <p:cNvSpPr txBox="1"/>
          <p:nvPr/>
        </p:nvSpPr>
        <p:spPr>
          <a:xfrm>
            <a:off x="1143000" y="2227125"/>
            <a:ext cx="79984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https://igrader.ru/komtrans/perspektivy-vodorodnogo-transporta/?ysclid=lu5dsp6sgr182596995</a:t>
            </a:r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C80942E-8B5A-8D6B-6007-F0FF0F7ACDA3}"/>
              </a:ext>
            </a:extLst>
          </p:cNvPr>
          <p:cNvSpPr txBox="1"/>
          <p:nvPr/>
        </p:nvSpPr>
        <p:spPr>
          <a:xfrm>
            <a:off x="1288473" y="3429000"/>
            <a:ext cx="60760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https://rg.ru/2023/11/24/avtobus-vypustit-par.html?ysclid=lu5duyj85y497819520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92565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366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2BB47F-2790-5DA6-17AC-445793A02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6908" y="365125"/>
            <a:ext cx="10106891" cy="933739"/>
          </a:xfrm>
        </p:spPr>
        <p:txBody>
          <a:bodyPr>
            <a:noAutofit/>
          </a:bodyPr>
          <a:lstStyle/>
          <a:p>
            <a:pPr algn="ctr"/>
            <a:r>
              <a:rPr lang="ru-RU" sz="28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Автомобиль в жизни человека – неотъемлемая часть повседневности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82406E-2811-C26F-CFBF-CA305215BF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371600"/>
            <a:ext cx="6102927" cy="48421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с  ростом автомобилей ухудшается экология планеты.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начале 2000-х годов общее количество машин на планете исчислялось миллионами, но сегодня число уже однозначно перевалило за миллиард. По данным аналитической компании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Hedges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&amp; Company, в 2023 году цифра составляла около 1,5 млрд автомобилей. 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мире проживает чуть больше восьми миллиардов человек, поэтому  на один автомобиль приходится примерно 5 человек.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ACEDAEF-0C54-54D3-29F1-E09BF31FDAB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128164" y="2499361"/>
            <a:ext cx="4225636" cy="2380379"/>
          </a:xfrm>
          <a:prstGeom prst="rect">
            <a:avLst/>
          </a:prstGeom>
          <a:effectLst>
            <a:glow rad="127000">
              <a:schemeClr val="accent1">
                <a:alpha val="7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106870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CF7359-8E68-BCE7-417B-553505A41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732" y="307366"/>
            <a:ext cx="10309657" cy="74278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Вред, который наносят используемые двигатели  автомобилей окружающей среде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D092004-91AF-1537-937A-D8ED0EC958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2673" y="1402773"/>
            <a:ext cx="5394903" cy="1776845"/>
          </a:xfrm>
        </p:spPr>
        <p:txBody>
          <a:bodyPr>
            <a:noAutofit/>
          </a:bodyPr>
          <a:lstStyle/>
          <a:p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счет выброса в атмосферу токсических продуктов горения оксидов серы, азота, металлов, угарного</a:t>
            </a:r>
            <a:r>
              <a:rPr lang="ru-RU" b="0" dirty="0"/>
              <a:t> 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газа, канцерогенных веществ</a:t>
            </a:r>
            <a:r>
              <a:rPr lang="ru-RU" b="0" dirty="0"/>
              <a:t>  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огромен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E96F4C56-3FF0-2F77-662C-435A601A102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915606" y="3315224"/>
            <a:ext cx="5249084" cy="2957565"/>
          </a:xfrm>
          <a:prstGeom prst="rect">
            <a:avLst/>
          </a:prstGeom>
        </p:spPr>
      </p:pic>
      <p:sp>
        <p:nvSpPr>
          <p:cNvPr id="5" name="Текст 4">
            <a:extLst>
              <a:ext uri="{FF2B5EF4-FFF2-40B4-BE49-F238E27FC236}">
                <a16:creationId xmlns:a16="http://schemas.microsoft.com/office/drawing/2014/main" id="{FF120B3B-8429-EE3B-63E3-3FBD90BD1C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99564" y="1308342"/>
            <a:ext cx="3748035" cy="2071712"/>
          </a:xfrm>
        </p:spPr>
        <p:txBody>
          <a:bodyPr>
            <a:noAutofit/>
          </a:bodyPr>
          <a:lstStyle/>
          <a:p>
            <a:endParaRPr lang="ru-RU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A05BE90-6E76-4D5E-7D18-68D90F58A9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4936" y="3969327"/>
            <a:ext cx="5011884" cy="2303462"/>
          </a:xfrm>
        </p:spPr>
        <p:txBody>
          <a:bodyPr>
            <a:normAutofit fontScale="92500"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человек переходит на другие двигатели автомобилей, которые наносят меньший вред природе. Переход человечества на другие виды топлива поможет сохранить экологию нашей планеты.</a:t>
            </a:r>
          </a:p>
          <a:p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328E2AE-E517-13B9-8072-B99AA95743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9648" y="1279613"/>
            <a:ext cx="4727865" cy="2649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520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DFAE5A-4C2C-5F88-4137-16445A838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5900" y="446087"/>
            <a:ext cx="4608511" cy="1372321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конца XIX века в мире стала появляться энергетическая проблема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CFA74E-6C65-C266-EE88-17F184A207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5391" y="561109"/>
            <a:ext cx="5766953" cy="5299942"/>
          </a:xfrm>
        </p:spPr>
        <p:txBody>
          <a:bodyPr>
            <a:normAutofit fontScale="92500" lnSpcReduction="20000"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связано с тем, что запасы нефти истощаются, и в настоящее время проводятся широкомасштабные научные исследования в мировом масштабе по использованию природных ресурсов для получения альтернативных видов топлива, заменяющих нефть.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Одним из таких источников энергии является водородное топливо. Благодаря легкости получения водородного топлива из энергоносителей и большим запасам его на земле, широко ведутся работы по его использованию в автомобилях.</a:t>
            </a:r>
          </a:p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989FDF3-1521-996B-70EC-49C2BC6A49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7980" y="3077371"/>
            <a:ext cx="4608511" cy="259606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57CFB3B-E9D3-9835-1D21-D977A3D896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980" y="3077371"/>
            <a:ext cx="4622938" cy="2596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054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9A7B6FD-76B5-434F-21C9-2721C21ABA01}"/>
              </a:ext>
            </a:extLst>
          </p:cNvPr>
          <p:cNvSpPr txBox="1"/>
          <p:nvPr/>
        </p:nvSpPr>
        <p:spPr>
          <a:xfrm>
            <a:off x="1657350" y="130629"/>
            <a:ext cx="10015246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Нынешние высокие цены на голубое топливо и черное золото, вполне возможно, являются пышными проводами в последний путь ископаемого топлива как основы мировой энергетики.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Водород незаметно перекочевал из области фантастики в реальную жизнь.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Первой в мире страной, утвердившей водородную стратегию, еще в 2017 году стала Япония. За ней последовали Франция, Республика Корея, Нидерланды, Германия, Австралия.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Водородное топливо подкупает своей экологичностью (из отходов — только вода) и энергоемкостью (в разы выше, чем у нефти или газа того же объема), а его запасы практически неисчерпаемы (является самым распространенным элементом во Вселенной).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Принятая на уровне ЕС водородная концепция предполагает, что за десятилетие с 2020 года по 2030 год объем инвестиций на развитие водородной энергетики в  составит 320-458 млрд евро.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Аналитики агентства Bloomberg подсчитали, что к 2050 году водород будет занимать 24% мирового энергетического рынка, а инвестиции в эту отрасль составят 11 трлн долларов. Он будет применяться в энергетике, транспорте, промышленности….</a:t>
            </a:r>
          </a:p>
        </p:txBody>
      </p:sp>
    </p:spTree>
    <p:extLst>
      <p:ext uri="{BB962C8B-B14F-4D97-AF65-F5344CB8AC3E}">
        <p14:creationId xmlns:p14="http://schemas.microsoft.com/office/powerpoint/2010/main" val="2095109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507CA5-BBB1-CECA-179F-6A485561C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4109" y="365126"/>
            <a:ext cx="9651278" cy="93121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Водород, это перспективное топливо, очень экологичное. На нем можно ездить, плавать и даже летать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B3D5732-6E0D-10D8-BC0D-063952A27C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5388" y="1354697"/>
            <a:ext cx="4474593" cy="1409286"/>
          </a:xfrm>
        </p:spPr>
        <p:txBody>
          <a:bodyPr>
            <a:noAutofit/>
          </a:bodyPr>
          <a:lstStyle/>
          <a:p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двигатель внутреннего сгорания,  был водородный, он изобретен еще в начале XIX века французом Де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Ривазом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Объект 8">
            <a:extLst>
              <a:ext uri="{FF2B5EF4-FFF2-40B4-BE49-F238E27FC236}">
                <a16:creationId xmlns:a16="http://schemas.microsoft.com/office/drawing/2014/main" id="{9C20C006-6E1A-6024-890E-0833DBB408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9092" y="3030269"/>
            <a:ext cx="4156363" cy="22463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BBA6297-FA3C-1826-4E7C-7334EDBC26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635691" y="1620983"/>
            <a:ext cx="5980922" cy="1409286"/>
          </a:xfrm>
        </p:spPr>
        <p:txBody>
          <a:bodyPr>
            <a:no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время Великой Отечественной войны из-за дефицита бензина на водород перевели несколько сотен грузовиков блокадного Ленинграда.</a:t>
            </a:r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A53F1E6C-B313-599F-2028-65A469E76561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5705808" y="3653030"/>
            <a:ext cx="5557937" cy="297812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80B89F7-BB66-9F2E-DB90-8687E1F05F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854" y="2909419"/>
            <a:ext cx="4666715" cy="2367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1359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808EEA3-16C4-A877-D7D5-D056D9227C63}"/>
              </a:ext>
            </a:extLst>
          </p:cNvPr>
          <p:cNvSpPr txBox="1"/>
          <p:nvPr/>
        </p:nvSpPr>
        <p:spPr>
          <a:xfrm>
            <a:off x="1709446" y="199263"/>
            <a:ext cx="982379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настоящему времени использование других источников энергии, заменяющих топливо, получаемого из нефтепродуктов, становится требованием времени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299781-09AA-A112-2D54-E928A4577390}"/>
              </a:ext>
            </a:extLst>
          </p:cNvPr>
          <p:cNvSpPr txBox="1"/>
          <p:nvPr/>
        </p:nvSpPr>
        <p:spPr>
          <a:xfrm>
            <a:off x="699796" y="1399592"/>
            <a:ext cx="11150082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использование других источников энергии: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растущая потребность в энергетике в мире;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экологичность;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 КПД. У двигателя внутреннего сгорания (ДВС) он составляет около 35 %, а у водородного — от 45 %;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бесшумная работа двигателя;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быстрая заправка — особенно в сравнении с электрокарами;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сокращение зависимости от углеводородов. Водородным двигателям не нужна нефть, запасы которой не бесконечны и к тому же сосредоточены в нескольких странах.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с этим целесообразно использование водорода, который имеет широкий  ресурсный запас в природе</a:t>
            </a:r>
          </a:p>
        </p:txBody>
      </p:sp>
    </p:spTree>
    <p:extLst>
      <p:ext uri="{BB962C8B-B14F-4D97-AF65-F5344CB8AC3E}">
        <p14:creationId xmlns:p14="http://schemas.microsoft.com/office/powerpoint/2010/main" val="2543255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157CD4-5064-A287-F383-5C0B4B654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8900" y="624110"/>
            <a:ext cx="8875711" cy="92413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водородного топлива – топлива будущего для автомобилей</a:t>
            </a:r>
            <a:br>
              <a:rPr lang="ru-RU" dirty="0"/>
            </a:b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1436EA-33ED-88BD-D20D-D4F13E9632E5}"/>
              </a:ext>
            </a:extLst>
          </p:cNvPr>
          <p:cNvSpPr txBox="1"/>
          <p:nvPr/>
        </p:nvSpPr>
        <p:spPr>
          <a:xfrm>
            <a:off x="2358736" y="1683328"/>
            <a:ext cx="9145875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Простая конструкция двигателей, работающих на водороде, в сочетании с высокой надежностью.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КПД выше, чем у бензинового двигателя. В среднем, 90% вырабатываемой энергии преобразуется в электрическую.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сравнению с ДВС водородные двигатели работают практически бесшумно.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Быстрая заправка: чтобы заправить водородный двигатель, требуется около 5 минут.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Относительная автономность. Современные водородные автомобили могут проехать до 500 км без дозаправок.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Высокая экологичность. От водородных автомобилей нет вредных выбросов, а в качестве продуктов сгорания – только вода и тепло.</a:t>
            </a:r>
          </a:p>
        </p:txBody>
      </p:sp>
    </p:spTree>
    <p:extLst>
      <p:ext uri="{BB962C8B-B14F-4D97-AF65-F5344CB8AC3E}">
        <p14:creationId xmlns:p14="http://schemas.microsoft.com/office/powerpoint/2010/main" val="905158207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722</TotalTime>
  <Words>1374</Words>
  <Application>Microsoft Office PowerPoint</Application>
  <PresentationFormat>Широкоэкранный</PresentationFormat>
  <Paragraphs>88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Century Gothic</vt:lpstr>
      <vt:lpstr>Times New Roman</vt:lpstr>
      <vt:lpstr>Wingdings</vt:lpstr>
      <vt:lpstr>Wingdings 3</vt:lpstr>
      <vt:lpstr>Легкий дым</vt:lpstr>
      <vt:lpstr>МИНИСТЕРСТВО ОБРАЗОВАНИЯ МОСКОВСКОЙ ОБЛАСТИ государственное бюджетное профессиональное  образовательное учреждение Московской области «Шатурский энергетический техникум»  (ГБПОУ МО «ШЭТ»)</vt:lpstr>
      <vt:lpstr> Структура мирового грузового и пассажирооборота</vt:lpstr>
      <vt:lpstr>Автомобиль в жизни человека – неотъемлемая часть повседневности </vt:lpstr>
      <vt:lpstr>Вред, который наносят используемые двигатели  автомобилей окружающей среде</vt:lpstr>
      <vt:lpstr>С конца XIX века в мире стала появляться энергетическая проблема</vt:lpstr>
      <vt:lpstr>Презентация PowerPoint</vt:lpstr>
      <vt:lpstr>Водород, это перспективное топливо, очень экологичное. На нем можно ездить, плавать и даже летать</vt:lpstr>
      <vt:lpstr>Презентация PowerPoint</vt:lpstr>
      <vt:lpstr>Преимущества водородного топлива – топлива будущего для автомобилей </vt:lpstr>
      <vt:lpstr>Водородные автомобили приводит в движение электромотор, который получает энергию от топливных элементов путем химической реакции</vt:lpstr>
      <vt:lpstr>Водородные запасы </vt:lpstr>
      <vt:lpstr>Привлекательность автомобилей на водородном топливе</vt:lpstr>
      <vt:lpstr>Полоса препятствий для водородного топлива</vt:lpstr>
      <vt:lpstr>Автомобили на водородных топливных элементах производят: </vt:lpstr>
      <vt:lpstr>В BMW и Toyota прогнозируют выход массовых моделей водородомобилей в 2025 году</vt:lpstr>
      <vt:lpstr>  В нашей стране планы несколько скромнее, однако опыт постройки полноценных водородомобилей у отечественных автостроителей имеется</vt:lpstr>
      <vt:lpstr>Водородный транспорт в России</vt:lpstr>
      <vt:lpstr>В России создали первый в мире элитный седан на водороде</vt:lpstr>
      <vt:lpstr>КамАЗ представил первый российский водородный электробус КамАЗ-6290</vt:lpstr>
      <vt:lpstr>Надеемся, что со временем обкатанные на элитных моделях решения пойдут в народ и появятся на машинах более доступных</vt:lpstr>
      <vt:lpstr>Источники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Структура мирового грузового и пассажирооборота</dc:title>
  <dc:creator>Валентина</dc:creator>
  <cp:lastModifiedBy>Валентина</cp:lastModifiedBy>
  <cp:revision>49</cp:revision>
  <dcterms:created xsi:type="dcterms:W3CDTF">2024-03-01T18:20:46Z</dcterms:created>
  <dcterms:modified xsi:type="dcterms:W3CDTF">2024-03-24T10:40:40Z</dcterms:modified>
</cp:coreProperties>
</file>